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57" r:id="rId1"/>
  </p:sldMasterIdLst>
  <p:sldIdLst>
    <p:sldId id="256" r:id="rId2"/>
    <p:sldId id="360" r:id="rId3"/>
    <p:sldId id="361" r:id="rId4"/>
    <p:sldId id="335" r:id="rId5"/>
    <p:sldId id="362" r:id="rId6"/>
    <p:sldId id="330" r:id="rId7"/>
    <p:sldId id="363" r:id="rId8"/>
    <p:sldId id="318" r:id="rId9"/>
    <p:sldId id="364" r:id="rId10"/>
    <p:sldId id="258" r:id="rId11"/>
    <p:sldId id="365" r:id="rId12"/>
    <p:sldId id="329" r:id="rId13"/>
    <p:sldId id="366" r:id="rId14"/>
    <p:sldId id="311" r:id="rId15"/>
    <p:sldId id="367" r:id="rId16"/>
    <p:sldId id="341" r:id="rId17"/>
    <p:sldId id="368" r:id="rId18"/>
    <p:sldId id="334" r:id="rId19"/>
    <p:sldId id="369" r:id="rId20"/>
    <p:sldId id="313" r:id="rId21"/>
    <p:sldId id="370" r:id="rId22"/>
    <p:sldId id="353" r:id="rId23"/>
    <p:sldId id="371" r:id="rId24"/>
    <p:sldId id="340" r:id="rId25"/>
    <p:sldId id="372" r:id="rId26"/>
    <p:sldId id="316" r:id="rId27"/>
    <p:sldId id="373" r:id="rId28"/>
    <p:sldId id="325" r:id="rId29"/>
    <p:sldId id="374" r:id="rId30"/>
    <p:sldId id="328" r:id="rId31"/>
    <p:sldId id="314" r:id="rId32"/>
    <p:sldId id="352" r:id="rId33"/>
    <p:sldId id="354" r:id="rId34"/>
    <p:sldId id="317" r:id="rId35"/>
    <p:sldId id="321" r:id="rId36"/>
    <p:sldId id="355" r:id="rId37"/>
    <p:sldId id="320" r:id="rId38"/>
    <p:sldId id="326" r:id="rId39"/>
    <p:sldId id="323" r:id="rId40"/>
    <p:sldId id="376" r:id="rId41"/>
    <p:sldId id="351" r:id="rId42"/>
    <p:sldId id="339" r:id="rId43"/>
    <p:sldId id="359" r:id="rId44"/>
    <p:sldId id="324" r:id="rId45"/>
    <p:sldId id="356" r:id="rId46"/>
    <p:sldId id="337" r:id="rId47"/>
    <p:sldId id="327" r:id="rId48"/>
    <p:sldId id="319" r:id="rId49"/>
    <p:sldId id="331" r:id="rId50"/>
    <p:sldId id="338" r:id="rId51"/>
    <p:sldId id="347" r:id="rId52"/>
    <p:sldId id="333" r:id="rId53"/>
    <p:sldId id="375" r:id="rId54"/>
    <p:sldId id="342" r:id="rId55"/>
    <p:sldId id="358" r:id="rId56"/>
    <p:sldId id="344" r:id="rId57"/>
    <p:sldId id="346" r:id="rId58"/>
    <p:sldId id="348" r:id="rId59"/>
    <p:sldId id="336" r:id="rId60"/>
    <p:sldId id="350" r:id="rId6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10000"/>
    <a:srgbClr val="3C00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53" d="100"/>
          <a:sy n="53" d="100"/>
        </p:scale>
        <p:origin x="2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08B9EBBA-996F-894A-B54A-D6246ED52CEA}" type="datetimeFigureOut">
              <a:rPr lang="en-US" smtClean="0"/>
              <a:pPr/>
              <a:t>6/24/2022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424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smtClean="0"/>
              <a:pPr/>
              <a:t>6/24/2022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820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9B482E8-6E0E-1B4F-B1FD-C69DB9E858D9}" type="datetimeFigureOut">
              <a:rPr lang="en-US" smtClean="0"/>
              <a:pPr/>
              <a:t>6/24/2022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58344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DFA1846-DA80-1C48-A609-854EA85C59AD}" type="datetimeFigureOut">
              <a:rPr lang="en-US" smtClean="0"/>
              <a:pPr/>
              <a:t>6/24/2022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652322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BF54567-0DE4-3F47-BF90-CB84690072F9}" type="datetimeFigureOut">
              <a:rPr lang="en-US" smtClean="0"/>
              <a:pPr/>
              <a:t>6/24/2022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5687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6/24/2022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58148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6/24/2022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7257405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smtClean="0"/>
              <a:pPr/>
              <a:t>6/24/2022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7246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62726E-379B-B349-9EED-81ED093FA806}" type="datetimeFigureOut">
              <a:rPr lang="en-US" smtClean="0"/>
              <a:pPr/>
              <a:t>6/24/2022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3966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smtClean="0"/>
              <a:pPr/>
              <a:t>6/24/2022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867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DFA1846-DA80-1C48-A609-854EA85C59AD}" type="datetimeFigureOut">
              <a:rPr lang="en-US" smtClean="0"/>
              <a:pPr/>
              <a:t>6/24/2022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61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smtClean="0"/>
              <a:pPr/>
              <a:t>6/24/2022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307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smtClean="0"/>
              <a:pPr/>
              <a:t>6/24/2022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6353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smtClean="0"/>
              <a:pPr/>
              <a:t>6/24/2022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850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smtClean="0"/>
              <a:pPr/>
              <a:t>6/24/2022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4457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smtClean="0"/>
              <a:pPr/>
              <a:t>6/24/2022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167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smtClean="0"/>
              <a:pPr/>
              <a:t>6/24/2022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2421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482E8-6E0E-1B4F-B1FD-C69DB9E858D9}" type="datetimeFigureOut">
              <a:rPr lang="en-US" smtClean="0"/>
              <a:pPr/>
              <a:t>6/24/2022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254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  <p:sldLayoutId id="2147483770" r:id="rId13"/>
    <p:sldLayoutId id="2147483771" r:id="rId14"/>
    <p:sldLayoutId id="2147483772" r:id="rId15"/>
    <p:sldLayoutId id="2147483773" r:id="rId16"/>
    <p:sldLayoutId id="2147483774" r:id="rId17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10001892" cy="1825096"/>
          </a:xfrm>
        </p:spPr>
        <p:txBody>
          <a:bodyPr/>
          <a:lstStyle/>
          <a:p>
            <a:r>
              <a:rPr lang="en-US" dirty="0" smtClean="0"/>
              <a:t>Genesis Quiz The Third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June 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59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0705" y="1119286"/>
            <a:ext cx="10159375" cy="313871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How many years elapsed between the Israelites’ entry into Egypt and the Exodus? 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0705" y="4374962"/>
            <a:ext cx="6811767" cy="1017211"/>
          </a:xfrm>
        </p:spPr>
        <p:txBody>
          <a:bodyPr>
            <a:noAutofit/>
          </a:bodyPr>
          <a:lstStyle/>
          <a:p>
            <a:r>
              <a:rPr lang="en-US" sz="5400" dirty="0" smtClean="0">
                <a:solidFill>
                  <a:schemeClr val="accent3">
                    <a:lumMod val="75000"/>
                  </a:schemeClr>
                </a:solidFill>
              </a:rPr>
              <a:t>215 YEARS</a:t>
            </a:r>
          </a:p>
          <a:p>
            <a:r>
              <a:rPr lang="en-US" sz="3200" dirty="0" smtClean="0">
                <a:solidFill>
                  <a:schemeClr val="accent3">
                    <a:lumMod val="75000"/>
                  </a:schemeClr>
                </a:solidFill>
              </a:rPr>
              <a:t>(Gen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</a:rPr>
              <a:t>. 15:13, Ex. 12:41, Gal. 3:17</a:t>
            </a:r>
            <a:r>
              <a:rPr lang="en-US" sz="3200" dirty="0" smtClean="0">
                <a:solidFill>
                  <a:schemeClr val="accent3">
                    <a:lumMod val="75000"/>
                  </a:schemeClr>
                </a:solidFill>
              </a:rPr>
              <a:t>)</a:t>
            </a:r>
            <a:endParaRPr lang="en-US" sz="32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028" name="Picture 4" descr="https://2.bp.blogspot.com/-6mSNXn0IYqw/UijRiokIKvI/AAAAAAAAAKg/mQ2nIkA20ZE/s1600/430+Year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884" y="-37431"/>
            <a:ext cx="9193908" cy="6895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8712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2171700"/>
            <a:ext cx="10680727" cy="1943100"/>
          </a:xfrm>
        </p:spPr>
        <p:txBody>
          <a:bodyPr>
            <a:noAutofit/>
          </a:bodyPr>
          <a:lstStyle/>
          <a:p>
            <a:r>
              <a:rPr lang="en-US" sz="5400" dirty="0" smtClean="0"/>
              <a:t>When Jacob moved his family to Egypt, How many of his descendants moved with him?  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4357688"/>
            <a:ext cx="10836854" cy="2757488"/>
          </a:xfrm>
        </p:spPr>
        <p:txBody>
          <a:bodyPr>
            <a:noAutofit/>
          </a:bodyPr>
          <a:lstStyle/>
          <a:p>
            <a:r>
              <a:rPr lang="en-US" sz="4800" b="1" dirty="0" smtClean="0">
                <a:solidFill>
                  <a:srgbClr val="510000"/>
                </a:solidFill>
              </a:rPr>
              <a:t>66  (Gen</a:t>
            </a:r>
            <a:r>
              <a:rPr lang="en-US" sz="4800" b="1" dirty="0" smtClean="0">
                <a:solidFill>
                  <a:srgbClr val="510000"/>
                </a:solidFill>
              </a:rPr>
              <a:t>. </a:t>
            </a:r>
            <a:r>
              <a:rPr lang="en-US" sz="4800" b="1" dirty="0" smtClean="0">
                <a:solidFill>
                  <a:srgbClr val="510000"/>
                </a:solidFill>
              </a:rPr>
              <a:t>4</a:t>
            </a:r>
            <a:r>
              <a:rPr lang="en-US" sz="4800" b="1" dirty="0" smtClean="0">
                <a:solidFill>
                  <a:srgbClr val="510000"/>
                </a:solidFill>
              </a:rPr>
              <a:t>6:26)</a:t>
            </a:r>
            <a:endParaRPr lang="en-US" sz="4800" b="1" dirty="0" smtClean="0">
              <a:solidFill>
                <a:srgbClr val="51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028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979468"/>
            <a:ext cx="10159375" cy="2563832"/>
          </a:xfrm>
        </p:spPr>
        <p:txBody>
          <a:bodyPr>
            <a:noAutofit/>
          </a:bodyPr>
          <a:lstStyle/>
          <a:p>
            <a:r>
              <a:rPr lang="en-US" dirty="0" smtClean="0"/>
              <a:t>How long DID Jacob serve with Laban? 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4029075"/>
            <a:ext cx="10836854" cy="2212698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>20 Years  (Gen. 31:41)</a:t>
            </a:r>
          </a:p>
        </p:txBody>
      </p:sp>
    </p:spTree>
    <p:extLst>
      <p:ext uri="{BB962C8B-B14F-4D97-AF65-F5344CB8AC3E}">
        <p14:creationId xmlns:p14="http://schemas.microsoft.com/office/powerpoint/2010/main" val="1785359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1157288"/>
            <a:ext cx="10680727" cy="1671637"/>
          </a:xfrm>
        </p:spPr>
        <p:txBody>
          <a:bodyPr>
            <a:noAutofit/>
          </a:bodyPr>
          <a:lstStyle/>
          <a:p>
            <a:r>
              <a:rPr lang="en-US" sz="5400" dirty="0" smtClean="0"/>
              <a:t>What was the very first command given to man?  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3328988"/>
            <a:ext cx="10836854" cy="3786188"/>
          </a:xfrm>
        </p:spPr>
        <p:txBody>
          <a:bodyPr>
            <a:noAutofit/>
          </a:bodyPr>
          <a:lstStyle/>
          <a:p>
            <a:r>
              <a:rPr lang="en-US" sz="4800" b="1" dirty="0" smtClean="0">
                <a:solidFill>
                  <a:srgbClr val="510000"/>
                </a:solidFill>
              </a:rPr>
              <a:t>“Be </a:t>
            </a:r>
            <a:r>
              <a:rPr lang="en-US" sz="4800" b="1" dirty="0">
                <a:solidFill>
                  <a:srgbClr val="510000"/>
                </a:solidFill>
              </a:rPr>
              <a:t>fruitful, and </a:t>
            </a:r>
            <a:r>
              <a:rPr lang="en-US" sz="4800" b="1" dirty="0" smtClean="0">
                <a:solidFill>
                  <a:srgbClr val="510000"/>
                </a:solidFill>
              </a:rPr>
              <a:t>multiply…”         (Gen 1:27-28)</a:t>
            </a:r>
            <a:endParaRPr lang="en-US" sz="4800" b="1" dirty="0" smtClean="0">
              <a:solidFill>
                <a:srgbClr val="51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216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992721"/>
            <a:ext cx="10159375" cy="2068531"/>
          </a:xfrm>
        </p:spPr>
        <p:txBody>
          <a:bodyPr>
            <a:noAutofit/>
          </a:bodyPr>
          <a:lstStyle/>
          <a:p>
            <a:r>
              <a:rPr lang="en-US" sz="4800" dirty="0" smtClean="0"/>
              <a:t>Whose idea was it to throw Joseph into a pit rather than kill him?  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3233530"/>
            <a:ext cx="10836854" cy="1641151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>Rueben suggested this, because he wanted to return Joseph to their father.  	 </a:t>
            </a:r>
            <a:r>
              <a:rPr lang="en-US" sz="4000" dirty="0" smtClean="0">
                <a:solidFill>
                  <a:schemeClr val="accent3">
                    <a:lumMod val="75000"/>
                  </a:schemeClr>
                </a:solidFill>
              </a:rPr>
              <a:t>(Gen. 37:21-22)</a:t>
            </a:r>
            <a:endParaRPr lang="en-US" sz="40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45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785814"/>
            <a:ext cx="10680727" cy="1900236"/>
          </a:xfrm>
        </p:spPr>
        <p:txBody>
          <a:bodyPr>
            <a:noAutofit/>
          </a:bodyPr>
          <a:lstStyle/>
          <a:p>
            <a:r>
              <a:rPr lang="en-US" sz="5400" dirty="0" smtClean="0"/>
              <a:t>What did God originally give to man for food?  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2686050"/>
            <a:ext cx="10836854" cy="4429126"/>
          </a:xfrm>
        </p:spPr>
        <p:txBody>
          <a:bodyPr>
            <a:noAutofit/>
          </a:bodyPr>
          <a:lstStyle/>
          <a:p>
            <a:r>
              <a:rPr lang="en-US" sz="4800" b="1" dirty="0" smtClean="0">
                <a:solidFill>
                  <a:srgbClr val="510000"/>
                </a:solidFill>
              </a:rPr>
              <a:t>Every “herb bearing seed” and “every tree in the which is the </a:t>
            </a:r>
            <a:r>
              <a:rPr lang="en-US" sz="4800" b="1" dirty="0" err="1" smtClean="0">
                <a:solidFill>
                  <a:srgbClr val="510000"/>
                </a:solidFill>
              </a:rPr>
              <a:t>gruit</a:t>
            </a:r>
            <a:r>
              <a:rPr lang="en-US" sz="4800" b="1" dirty="0" smtClean="0">
                <a:solidFill>
                  <a:srgbClr val="510000"/>
                </a:solidFill>
              </a:rPr>
              <a:t> of a tree yielding seed” on the face of the earth.   (Gen 1:29)</a:t>
            </a:r>
            <a:endParaRPr lang="en-US" sz="4800" b="1" dirty="0" smtClean="0">
              <a:solidFill>
                <a:srgbClr val="51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789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979467"/>
            <a:ext cx="10159375" cy="2421279"/>
          </a:xfrm>
        </p:spPr>
        <p:txBody>
          <a:bodyPr>
            <a:noAutofit/>
          </a:bodyPr>
          <a:lstStyle/>
          <a:p>
            <a:r>
              <a:rPr lang="en-US" dirty="0" smtClean="0"/>
              <a:t>Who was Asher’s mother? 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3400747"/>
            <a:ext cx="10836854" cy="2841026"/>
          </a:xfrm>
        </p:spPr>
        <p:txBody>
          <a:bodyPr>
            <a:noAutofit/>
          </a:bodyPr>
          <a:lstStyle/>
          <a:p>
            <a:r>
              <a:rPr lang="en-US" sz="4800" dirty="0" err="1" smtClean="0">
                <a:solidFill>
                  <a:schemeClr val="accent3">
                    <a:lumMod val="75000"/>
                  </a:schemeClr>
                </a:solidFill>
              </a:rPr>
              <a:t>Zilpah</a:t>
            </a: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>, Leah’s handmaid            (Gen. 35:26)</a:t>
            </a:r>
          </a:p>
        </p:txBody>
      </p:sp>
    </p:spTree>
    <p:extLst>
      <p:ext uri="{BB962C8B-B14F-4D97-AF65-F5344CB8AC3E}">
        <p14:creationId xmlns:p14="http://schemas.microsoft.com/office/powerpoint/2010/main" val="2199877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785814"/>
            <a:ext cx="10680727" cy="1900236"/>
          </a:xfrm>
        </p:spPr>
        <p:txBody>
          <a:bodyPr>
            <a:noAutofit/>
          </a:bodyPr>
          <a:lstStyle/>
          <a:p>
            <a:r>
              <a:rPr lang="en-US" sz="5400" dirty="0" smtClean="0"/>
              <a:t>Who wa</a:t>
            </a:r>
            <a:r>
              <a:rPr lang="en-US" sz="5400" dirty="0" smtClean="0"/>
              <a:t>s </a:t>
            </a:r>
            <a:r>
              <a:rPr lang="en-US" sz="5400" dirty="0" err="1" smtClean="0"/>
              <a:t>keturah</a:t>
            </a:r>
            <a:r>
              <a:rPr lang="en-US" sz="5400" dirty="0" smtClean="0"/>
              <a:t>?  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3114674"/>
            <a:ext cx="10836854" cy="4000501"/>
          </a:xfrm>
        </p:spPr>
        <p:txBody>
          <a:bodyPr>
            <a:noAutofit/>
          </a:bodyPr>
          <a:lstStyle/>
          <a:p>
            <a:r>
              <a:rPr lang="en-US" sz="4800" b="1" dirty="0" smtClean="0">
                <a:solidFill>
                  <a:srgbClr val="510000"/>
                </a:solidFill>
              </a:rPr>
              <a:t>Abraham’s second wife  (Gen 25:1)</a:t>
            </a:r>
            <a:endParaRPr lang="en-US" sz="4800" b="1" dirty="0" smtClean="0">
              <a:solidFill>
                <a:srgbClr val="51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552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979467"/>
            <a:ext cx="10159375" cy="2421279"/>
          </a:xfrm>
        </p:spPr>
        <p:txBody>
          <a:bodyPr>
            <a:noAutofit/>
          </a:bodyPr>
          <a:lstStyle/>
          <a:p>
            <a:r>
              <a:rPr lang="en-US" dirty="0" smtClean="0"/>
              <a:t>Who was Simeon’s mother? 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3637053"/>
            <a:ext cx="10836854" cy="2604720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>Leah   (Gen. 35:23)</a:t>
            </a:r>
          </a:p>
        </p:txBody>
      </p:sp>
    </p:spTree>
    <p:extLst>
      <p:ext uri="{BB962C8B-B14F-4D97-AF65-F5344CB8AC3E}">
        <p14:creationId xmlns:p14="http://schemas.microsoft.com/office/powerpoint/2010/main" val="2303561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785813"/>
            <a:ext cx="10680727" cy="2843211"/>
          </a:xfrm>
        </p:spPr>
        <p:txBody>
          <a:bodyPr>
            <a:noAutofit/>
          </a:bodyPr>
          <a:lstStyle/>
          <a:p>
            <a:r>
              <a:rPr lang="en-US" sz="5400" dirty="0" smtClean="0"/>
              <a:t>Joseph tells his Brothers that who sent him into Egypt?  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3800475"/>
            <a:ext cx="10836854" cy="3314700"/>
          </a:xfrm>
        </p:spPr>
        <p:txBody>
          <a:bodyPr>
            <a:noAutofit/>
          </a:bodyPr>
          <a:lstStyle/>
          <a:p>
            <a:r>
              <a:rPr lang="en-US" sz="4800" b="1" dirty="0" smtClean="0">
                <a:solidFill>
                  <a:srgbClr val="510000"/>
                </a:solidFill>
              </a:rPr>
              <a:t>God  (Gen 45:5)</a:t>
            </a:r>
            <a:endParaRPr lang="en-US" sz="4800" b="1" dirty="0" smtClean="0">
              <a:solidFill>
                <a:srgbClr val="51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06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1479478"/>
            <a:ext cx="10159375" cy="3092521"/>
          </a:xfrm>
        </p:spPr>
        <p:txBody>
          <a:bodyPr>
            <a:noAutofit/>
          </a:bodyPr>
          <a:lstStyle/>
          <a:p>
            <a:r>
              <a:rPr lang="en-US" sz="4800" dirty="0" smtClean="0"/>
              <a:t>When the “stolen” cup is found in Benjamin’s sack of grain, which brother offers to be a slave in Benjamin’s place?  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7024" y="4572000"/>
            <a:ext cx="9763427" cy="1100138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>Judah  (Gen. 44:16-34)</a:t>
            </a:r>
          </a:p>
        </p:txBody>
      </p:sp>
    </p:spTree>
    <p:extLst>
      <p:ext uri="{BB962C8B-B14F-4D97-AF65-F5344CB8AC3E}">
        <p14:creationId xmlns:p14="http://schemas.microsoft.com/office/powerpoint/2010/main" val="2431169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290356"/>
            <a:ext cx="10159375" cy="3035940"/>
          </a:xfrm>
        </p:spPr>
        <p:txBody>
          <a:bodyPr>
            <a:noAutofit/>
          </a:bodyPr>
          <a:lstStyle/>
          <a:p>
            <a:r>
              <a:rPr lang="en-US" sz="6600" dirty="0" smtClean="0"/>
              <a:t>How long did Seth live?  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3657600"/>
            <a:ext cx="10836854" cy="2584174"/>
          </a:xfrm>
        </p:spPr>
        <p:txBody>
          <a:bodyPr>
            <a:noAutofit/>
          </a:bodyPr>
          <a:lstStyle/>
          <a:p>
            <a:pPr marL="914400" indent="-914400">
              <a:buAutoNum type="arabicPlain" startAt="912"/>
            </a:pP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> YEARS    (Gen. 5:8)</a:t>
            </a:r>
            <a:endParaRPr lang="en-US" sz="40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36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785813"/>
            <a:ext cx="10680727" cy="2843211"/>
          </a:xfrm>
        </p:spPr>
        <p:txBody>
          <a:bodyPr>
            <a:noAutofit/>
          </a:bodyPr>
          <a:lstStyle/>
          <a:p>
            <a:r>
              <a:rPr lang="en-US" sz="5400" dirty="0" smtClean="0"/>
              <a:t>For what purpose does Joseph say that God sent him into Egypt?  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3800475"/>
            <a:ext cx="10836854" cy="3314700"/>
          </a:xfrm>
        </p:spPr>
        <p:txBody>
          <a:bodyPr>
            <a:noAutofit/>
          </a:bodyPr>
          <a:lstStyle/>
          <a:p>
            <a:r>
              <a:rPr lang="en-US" sz="4800" b="1" dirty="0" smtClean="0">
                <a:solidFill>
                  <a:srgbClr val="510000"/>
                </a:solidFill>
              </a:rPr>
              <a:t>To preserve life.  (Gen 45:5)</a:t>
            </a:r>
            <a:endParaRPr lang="en-US" sz="4800" b="1" dirty="0" smtClean="0">
              <a:solidFill>
                <a:srgbClr val="51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1919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979467"/>
            <a:ext cx="10159375" cy="2735283"/>
          </a:xfrm>
        </p:spPr>
        <p:txBody>
          <a:bodyPr>
            <a:noAutofit/>
          </a:bodyPr>
          <a:lstStyle/>
          <a:p>
            <a:r>
              <a:rPr lang="en-US" sz="5400" dirty="0" smtClean="0"/>
              <a:t>Who was Joseph’s eldest son?  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3914776"/>
            <a:ext cx="10836854" cy="2698472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>Manasseh</a:t>
            </a:r>
            <a:r>
              <a:rPr lang="en-US" sz="48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 </a:t>
            </a: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>(Gen. 41:51)</a:t>
            </a:r>
          </a:p>
        </p:txBody>
      </p:sp>
    </p:spTree>
    <p:extLst>
      <p:ext uri="{BB962C8B-B14F-4D97-AF65-F5344CB8AC3E}">
        <p14:creationId xmlns:p14="http://schemas.microsoft.com/office/powerpoint/2010/main" val="3770152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785813"/>
            <a:ext cx="10680727" cy="2843211"/>
          </a:xfrm>
        </p:spPr>
        <p:txBody>
          <a:bodyPr>
            <a:noAutofit/>
          </a:bodyPr>
          <a:lstStyle/>
          <a:p>
            <a:r>
              <a:rPr lang="en-US" sz="5400" dirty="0" smtClean="0"/>
              <a:t>How old was Jacob when he met Pharaoh?  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3800475"/>
            <a:ext cx="10836854" cy="3314700"/>
          </a:xfrm>
        </p:spPr>
        <p:txBody>
          <a:bodyPr>
            <a:noAutofit/>
          </a:bodyPr>
          <a:lstStyle/>
          <a:p>
            <a:r>
              <a:rPr lang="en-US" sz="4800" b="1" dirty="0" smtClean="0">
                <a:solidFill>
                  <a:srgbClr val="510000"/>
                </a:solidFill>
              </a:rPr>
              <a:t>130 years  (Gen 47:9)</a:t>
            </a:r>
            <a:endParaRPr lang="en-US" sz="4800" b="1" dirty="0" smtClean="0">
              <a:solidFill>
                <a:srgbClr val="51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791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979468"/>
            <a:ext cx="10159375" cy="2082232"/>
          </a:xfrm>
        </p:spPr>
        <p:txBody>
          <a:bodyPr>
            <a:noAutofit/>
          </a:bodyPr>
          <a:lstStyle/>
          <a:p>
            <a:r>
              <a:rPr lang="en-US" dirty="0" smtClean="0"/>
              <a:t>Who was Gad’s mother? 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3390473"/>
            <a:ext cx="10836854" cy="2851300"/>
          </a:xfrm>
        </p:spPr>
        <p:txBody>
          <a:bodyPr>
            <a:noAutofit/>
          </a:bodyPr>
          <a:lstStyle/>
          <a:p>
            <a:r>
              <a:rPr lang="en-US" sz="4800" dirty="0" err="1" smtClean="0">
                <a:solidFill>
                  <a:schemeClr val="accent3">
                    <a:lumMod val="75000"/>
                  </a:schemeClr>
                </a:solidFill>
              </a:rPr>
              <a:t>Zilpah</a:t>
            </a: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>, Leah’s handmaid            (Gen. 35:26)</a:t>
            </a:r>
          </a:p>
        </p:txBody>
      </p:sp>
    </p:spTree>
    <p:extLst>
      <p:ext uri="{BB962C8B-B14F-4D97-AF65-F5344CB8AC3E}">
        <p14:creationId xmlns:p14="http://schemas.microsoft.com/office/powerpoint/2010/main" val="1525738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785813"/>
            <a:ext cx="10680727" cy="2843211"/>
          </a:xfrm>
        </p:spPr>
        <p:txBody>
          <a:bodyPr>
            <a:noAutofit/>
          </a:bodyPr>
          <a:lstStyle/>
          <a:p>
            <a:r>
              <a:rPr lang="en-US" sz="5400" dirty="0" smtClean="0"/>
              <a:t>How do the Egyptians survive the famine under Joseph’s hand?  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3800475"/>
            <a:ext cx="10836854" cy="3314700"/>
          </a:xfrm>
        </p:spPr>
        <p:txBody>
          <a:bodyPr>
            <a:noAutofit/>
          </a:bodyPr>
          <a:lstStyle/>
          <a:p>
            <a:r>
              <a:rPr lang="en-US" sz="4800" b="1" dirty="0" smtClean="0">
                <a:solidFill>
                  <a:srgbClr val="510000"/>
                </a:solidFill>
              </a:rPr>
              <a:t>They first pay for grain with money, then with cattle, then with their lands.  (Gen 47:14-20)</a:t>
            </a:r>
            <a:endParaRPr lang="en-US" sz="4800" b="1" dirty="0" smtClean="0">
              <a:solidFill>
                <a:srgbClr val="51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822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979468"/>
            <a:ext cx="10159375" cy="3035940"/>
          </a:xfrm>
        </p:spPr>
        <p:txBody>
          <a:bodyPr>
            <a:noAutofit/>
          </a:bodyPr>
          <a:lstStyle/>
          <a:p>
            <a:r>
              <a:rPr lang="en-US" sz="6600" dirty="0" smtClean="0"/>
              <a:t>The first bird that Noah sent forth was what?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4015408"/>
            <a:ext cx="10836854" cy="2226365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>A RAVEN    (Gen. 8:7)</a:t>
            </a:r>
            <a:endParaRPr lang="en-US" sz="40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818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1167063"/>
            <a:ext cx="10680727" cy="2731169"/>
          </a:xfrm>
        </p:spPr>
        <p:txBody>
          <a:bodyPr>
            <a:noAutofit/>
          </a:bodyPr>
          <a:lstStyle/>
          <a:p>
            <a:r>
              <a:rPr lang="en-US" sz="4800" dirty="0" smtClean="0"/>
              <a:t>Almost all the land in Egypt came to be held by Pharaoh through the famine.  What was the exception?  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4259179"/>
            <a:ext cx="10836854" cy="2855996"/>
          </a:xfrm>
        </p:spPr>
        <p:txBody>
          <a:bodyPr>
            <a:noAutofit/>
          </a:bodyPr>
          <a:lstStyle/>
          <a:p>
            <a:r>
              <a:rPr lang="en-US" sz="4800" b="1" dirty="0" smtClean="0">
                <a:solidFill>
                  <a:srgbClr val="510000"/>
                </a:solidFill>
              </a:rPr>
              <a:t>The land of the priests.  (Gen 47:22)</a:t>
            </a:r>
            <a:endParaRPr lang="en-US" sz="4800" b="1" dirty="0" smtClean="0">
              <a:solidFill>
                <a:srgbClr val="51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597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979468"/>
            <a:ext cx="10159375" cy="2719230"/>
          </a:xfrm>
        </p:spPr>
        <p:txBody>
          <a:bodyPr>
            <a:noAutofit/>
          </a:bodyPr>
          <a:lstStyle/>
          <a:p>
            <a:r>
              <a:rPr lang="en-US" dirty="0" smtClean="0"/>
              <a:t>What group of people originated with Lot’s Eldest daughter? 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3924728"/>
            <a:ext cx="10836854" cy="2317045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>The Moabites   (Gen. 19:37)</a:t>
            </a:r>
          </a:p>
        </p:txBody>
      </p:sp>
    </p:spTree>
    <p:extLst>
      <p:ext uri="{BB962C8B-B14F-4D97-AF65-F5344CB8AC3E}">
        <p14:creationId xmlns:p14="http://schemas.microsoft.com/office/powerpoint/2010/main" val="2433167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84222"/>
            <a:ext cx="10680727" cy="3140242"/>
          </a:xfrm>
        </p:spPr>
        <p:txBody>
          <a:bodyPr>
            <a:noAutofit/>
          </a:bodyPr>
          <a:lstStyle/>
          <a:p>
            <a:r>
              <a:rPr lang="en-US" sz="4800" dirty="0" smtClean="0"/>
              <a:t>After Pharaoh came to own the land, how did the people survive?  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3224464"/>
            <a:ext cx="10836854" cy="3890711"/>
          </a:xfrm>
        </p:spPr>
        <p:txBody>
          <a:bodyPr>
            <a:noAutofit/>
          </a:bodyPr>
          <a:lstStyle/>
          <a:p>
            <a:r>
              <a:rPr lang="en-US" sz="4800" b="1" dirty="0" smtClean="0">
                <a:solidFill>
                  <a:srgbClr val="510000"/>
                </a:solidFill>
              </a:rPr>
              <a:t>Pharaoh took one-fifth of the increase from the land, but the people used the rest.  (Gen 47:24)</a:t>
            </a:r>
            <a:endParaRPr lang="en-US" sz="4800" b="1" dirty="0" smtClean="0">
              <a:solidFill>
                <a:srgbClr val="51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065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1479478"/>
            <a:ext cx="10159375" cy="2492447"/>
          </a:xfrm>
        </p:spPr>
        <p:txBody>
          <a:bodyPr>
            <a:noAutofit/>
          </a:bodyPr>
          <a:lstStyle/>
          <a:p>
            <a:r>
              <a:rPr lang="en-US" sz="4800" dirty="0" smtClean="0"/>
              <a:t>Who predicted that Noah would provide comfort to the people?  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4129088"/>
            <a:ext cx="10836853" cy="1528762"/>
          </a:xfrm>
        </p:spPr>
        <p:txBody>
          <a:bodyPr>
            <a:noAutofit/>
          </a:bodyPr>
          <a:lstStyle/>
          <a:p>
            <a:r>
              <a:rPr lang="en-US" sz="4800" b="1" dirty="0" smtClean="0">
                <a:solidFill>
                  <a:srgbClr val="510000"/>
                </a:solidFill>
              </a:rPr>
              <a:t>His father, </a:t>
            </a:r>
            <a:r>
              <a:rPr lang="en-US" sz="4800" b="1" dirty="0" err="1" smtClean="0">
                <a:solidFill>
                  <a:srgbClr val="510000"/>
                </a:solidFill>
              </a:rPr>
              <a:t>Lamech</a:t>
            </a:r>
            <a:r>
              <a:rPr lang="en-US" sz="4800" b="1" dirty="0" smtClean="0">
                <a:solidFill>
                  <a:srgbClr val="510000"/>
                </a:solidFill>
              </a:rPr>
              <a:t>  </a:t>
            </a:r>
            <a:r>
              <a:rPr lang="en-US" sz="4800" b="1" dirty="0" smtClean="0">
                <a:solidFill>
                  <a:srgbClr val="510000"/>
                </a:solidFill>
              </a:rPr>
              <a:t>(Gen. </a:t>
            </a:r>
            <a:r>
              <a:rPr lang="en-US" sz="4800" b="1" dirty="0" smtClean="0">
                <a:solidFill>
                  <a:srgbClr val="510000"/>
                </a:solidFill>
              </a:rPr>
              <a:t>5:28-29)</a:t>
            </a:r>
            <a:endParaRPr lang="en-US" sz="4800" b="1" dirty="0" smtClean="0">
              <a:solidFill>
                <a:srgbClr val="51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023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979468"/>
            <a:ext cx="10159375" cy="1856498"/>
          </a:xfrm>
        </p:spPr>
        <p:txBody>
          <a:bodyPr>
            <a:noAutofit/>
          </a:bodyPr>
          <a:lstStyle/>
          <a:p>
            <a:r>
              <a:rPr lang="en-US" dirty="0" smtClean="0"/>
              <a:t>How were Isaac and Rebekah related? 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3034748"/>
            <a:ext cx="10836854" cy="3207025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>They were first cousins.  Rebekah was the daughter of </a:t>
            </a:r>
            <a:r>
              <a:rPr lang="en-US" sz="4800" dirty="0" err="1" smtClean="0">
                <a:solidFill>
                  <a:schemeClr val="accent3">
                    <a:lumMod val="75000"/>
                  </a:schemeClr>
                </a:solidFill>
              </a:rPr>
              <a:t>Nahor</a:t>
            </a: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>, Abraham’s brother.    (Gen. 24:15)</a:t>
            </a:r>
          </a:p>
        </p:txBody>
      </p:sp>
    </p:spTree>
    <p:extLst>
      <p:ext uri="{BB962C8B-B14F-4D97-AF65-F5344CB8AC3E}">
        <p14:creationId xmlns:p14="http://schemas.microsoft.com/office/powerpoint/2010/main" val="2887341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290356"/>
            <a:ext cx="10159375" cy="3035940"/>
          </a:xfrm>
        </p:spPr>
        <p:txBody>
          <a:bodyPr>
            <a:noAutofit/>
          </a:bodyPr>
          <a:lstStyle/>
          <a:p>
            <a:r>
              <a:rPr lang="en-US" sz="6600" dirty="0" smtClean="0"/>
              <a:t>Who was Seth’s son?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3657600"/>
            <a:ext cx="10836854" cy="2584174"/>
          </a:xfrm>
        </p:spPr>
        <p:txBody>
          <a:bodyPr>
            <a:noAutofit/>
          </a:bodyPr>
          <a:lstStyle/>
          <a:p>
            <a:r>
              <a:rPr lang="en-US" sz="4800" dirty="0" err="1" smtClean="0">
                <a:solidFill>
                  <a:schemeClr val="accent3">
                    <a:lumMod val="75000"/>
                  </a:schemeClr>
                </a:solidFill>
              </a:rPr>
              <a:t>Enos</a:t>
            </a:r>
            <a:r>
              <a:rPr lang="en-US" sz="48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>  (Gen. 5:6)</a:t>
            </a:r>
            <a:endParaRPr lang="en-US" sz="40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224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979467"/>
            <a:ext cx="10159375" cy="2735283"/>
          </a:xfrm>
        </p:spPr>
        <p:txBody>
          <a:bodyPr>
            <a:noAutofit/>
          </a:bodyPr>
          <a:lstStyle/>
          <a:p>
            <a:r>
              <a:rPr lang="en-US" sz="5400" dirty="0" smtClean="0"/>
              <a:t>How old was Joseph when he became the second ruler of Egypt?  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3914776"/>
            <a:ext cx="10836854" cy="2698472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>30 YEARS OLD    (Gen. 41:46)</a:t>
            </a:r>
          </a:p>
        </p:txBody>
      </p:sp>
    </p:spTree>
    <p:extLst>
      <p:ext uri="{BB962C8B-B14F-4D97-AF65-F5344CB8AC3E}">
        <p14:creationId xmlns:p14="http://schemas.microsoft.com/office/powerpoint/2010/main" val="22675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979467"/>
            <a:ext cx="10159375" cy="2735283"/>
          </a:xfrm>
        </p:spPr>
        <p:txBody>
          <a:bodyPr>
            <a:noAutofit/>
          </a:bodyPr>
          <a:lstStyle/>
          <a:p>
            <a:r>
              <a:rPr lang="en-US" sz="5400" dirty="0" smtClean="0"/>
              <a:t>Who was Joseph’s second son?  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3914776"/>
            <a:ext cx="10836854" cy="2698472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>Ephraim  (Gen. 41:52)</a:t>
            </a:r>
          </a:p>
        </p:txBody>
      </p:sp>
    </p:spTree>
    <p:extLst>
      <p:ext uri="{BB962C8B-B14F-4D97-AF65-F5344CB8AC3E}">
        <p14:creationId xmlns:p14="http://schemas.microsoft.com/office/powerpoint/2010/main" val="950650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979468"/>
            <a:ext cx="10159375" cy="2339085"/>
          </a:xfrm>
        </p:spPr>
        <p:txBody>
          <a:bodyPr>
            <a:noAutofit/>
          </a:bodyPr>
          <a:lstStyle/>
          <a:p>
            <a:r>
              <a:rPr lang="en-US" sz="5400" dirty="0" smtClean="0"/>
              <a:t>Did the raven that Noah sent from the ark come back?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3318554"/>
            <a:ext cx="10836854" cy="2923220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>Not exactly.  </a:t>
            </a:r>
            <a:r>
              <a:rPr lang="en-US" sz="4800" dirty="0">
                <a:solidFill>
                  <a:schemeClr val="accent3">
                    <a:lumMod val="75000"/>
                  </a:schemeClr>
                </a:solidFill>
              </a:rPr>
              <a:t>It </a:t>
            </a: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>“went </a:t>
            </a:r>
            <a:r>
              <a:rPr lang="en-US" sz="4800" dirty="0">
                <a:solidFill>
                  <a:schemeClr val="accent3">
                    <a:lumMod val="75000"/>
                  </a:schemeClr>
                </a:solidFill>
              </a:rPr>
              <a:t>forth to and fro, until the waters were dried up from off the earth</a:t>
            </a: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>.”</a:t>
            </a:r>
            <a:r>
              <a:rPr lang="en-US" sz="48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>   (Gen. 8:7)</a:t>
            </a:r>
            <a:endParaRPr lang="en-US" sz="40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718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979468"/>
            <a:ext cx="10159375" cy="3035940"/>
          </a:xfrm>
        </p:spPr>
        <p:txBody>
          <a:bodyPr>
            <a:noAutofit/>
          </a:bodyPr>
          <a:lstStyle/>
          <a:p>
            <a:r>
              <a:rPr lang="en-US" dirty="0" err="1" smtClean="0"/>
              <a:t>Terah</a:t>
            </a:r>
            <a:r>
              <a:rPr lang="en-US" dirty="0" smtClean="0"/>
              <a:t>, Abram’s father, died in what city on the way to </a:t>
            </a:r>
            <a:r>
              <a:rPr lang="en-US" dirty="0" err="1" smtClean="0"/>
              <a:t>canaan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4015408"/>
            <a:ext cx="10836854" cy="2226365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>HARAN    (Gen. 11:32)</a:t>
            </a:r>
            <a:endParaRPr lang="en-US" sz="40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462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1469203"/>
            <a:ext cx="10159375" cy="2774024"/>
          </a:xfrm>
        </p:spPr>
        <p:txBody>
          <a:bodyPr>
            <a:noAutofit/>
          </a:bodyPr>
          <a:lstStyle/>
          <a:p>
            <a:r>
              <a:rPr lang="en-US" sz="5400" dirty="0" smtClean="0"/>
              <a:t>Of what did Joseph accuse his brothers when they came to buy grain from Egypt?  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4357688"/>
            <a:ext cx="10836854" cy="785812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>Of being spies.   (Gen. 42:9)</a:t>
            </a:r>
          </a:p>
        </p:txBody>
      </p:sp>
    </p:spTree>
    <p:extLst>
      <p:ext uri="{BB962C8B-B14F-4D97-AF65-F5344CB8AC3E}">
        <p14:creationId xmlns:p14="http://schemas.microsoft.com/office/powerpoint/2010/main" val="3926683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979468"/>
            <a:ext cx="10159375" cy="2616487"/>
          </a:xfrm>
        </p:spPr>
        <p:txBody>
          <a:bodyPr>
            <a:noAutofit/>
          </a:bodyPr>
          <a:lstStyle/>
          <a:p>
            <a:r>
              <a:rPr lang="en-US" dirty="0" smtClean="0"/>
              <a:t>How long was Noah’s family on the ark in total?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3708972"/>
            <a:ext cx="10836854" cy="2532802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>One year and seventeen days.  (Gen. 7:6-11;  8:13-14)</a:t>
            </a:r>
            <a:endParaRPr lang="en-US" sz="40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248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979467"/>
            <a:ext cx="10159375" cy="2791149"/>
          </a:xfrm>
        </p:spPr>
        <p:txBody>
          <a:bodyPr>
            <a:noAutofit/>
          </a:bodyPr>
          <a:lstStyle/>
          <a:p>
            <a:r>
              <a:rPr lang="en-US" dirty="0" smtClean="0"/>
              <a:t>What group of people originated with Lot’s Younger daughter? 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3955551"/>
            <a:ext cx="10836854" cy="2286222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>The Ammonites  (Gen. 19:38)</a:t>
            </a:r>
          </a:p>
        </p:txBody>
      </p:sp>
    </p:spTree>
    <p:extLst>
      <p:ext uri="{BB962C8B-B14F-4D97-AF65-F5344CB8AC3E}">
        <p14:creationId xmlns:p14="http://schemas.microsoft.com/office/powerpoint/2010/main" val="3236118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979467"/>
            <a:ext cx="10159375" cy="2698681"/>
          </a:xfrm>
        </p:spPr>
        <p:txBody>
          <a:bodyPr>
            <a:noAutofit/>
          </a:bodyPr>
          <a:lstStyle/>
          <a:p>
            <a:r>
              <a:rPr lang="en-US" dirty="0" smtClean="0"/>
              <a:t>Melchizedek was king of where?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3955551"/>
            <a:ext cx="10836854" cy="2286222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>SALEM   (Gen. 14:18)</a:t>
            </a:r>
            <a:endParaRPr lang="en-US" sz="40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526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979467"/>
            <a:ext cx="10159375" cy="2544569"/>
          </a:xfrm>
        </p:spPr>
        <p:txBody>
          <a:bodyPr>
            <a:noAutofit/>
          </a:bodyPr>
          <a:lstStyle/>
          <a:p>
            <a:r>
              <a:rPr lang="en-US" dirty="0" smtClean="0"/>
              <a:t>Who was Issachar’s mother? 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3630790"/>
            <a:ext cx="10836854" cy="1655485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rgbClr val="3C00AC"/>
                </a:solidFill>
              </a:rPr>
              <a:t>Leah   (Gen. 35:23)</a:t>
            </a:r>
          </a:p>
        </p:txBody>
      </p:sp>
    </p:spTree>
    <p:extLst>
      <p:ext uri="{BB962C8B-B14F-4D97-AF65-F5344CB8AC3E}">
        <p14:creationId xmlns:p14="http://schemas.microsoft.com/office/powerpoint/2010/main" val="2296903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84222"/>
            <a:ext cx="10680727" cy="3140242"/>
          </a:xfrm>
        </p:spPr>
        <p:txBody>
          <a:bodyPr>
            <a:noAutofit/>
          </a:bodyPr>
          <a:lstStyle/>
          <a:p>
            <a:r>
              <a:rPr lang="en-US" sz="4800" dirty="0" smtClean="0"/>
              <a:t>Which of Joseph’s sons was to be the greater?  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3224464"/>
            <a:ext cx="10836854" cy="3890711"/>
          </a:xfrm>
        </p:spPr>
        <p:txBody>
          <a:bodyPr>
            <a:noAutofit/>
          </a:bodyPr>
          <a:lstStyle/>
          <a:p>
            <a:r>
              <a:rPr lang="en-US" sz="4800" b="1" dirty="0" smtClean="0">
                <a:solidFill>
                  <a:srgbClr val="510000"/>
                </a:solidFill>
              </a:rPr>
              <a:t>Ephraim, the second born            (Gen 48:17-20)</a:t>
            </a:r>
            <a:endParaRPr lang="en-US" sz="4800" b="1" dirty="0" smtClean="0">
              <a:solidFill>
                <a:srgbClr val="51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876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979467"/>
            <a:ext cx="10159375" cy="1592283"/>
          </a:xfrm>
        </p:spPr>
        <p:txBody>
          <a:bodyPr>
            <a:noAutofit/>
          </a:bodyPr>
          <a:lstStyle/>
          <a:p>
            <a:r>
              <a:rPr lang="en-US" sz="5400" dirty="0" smtClean="0"/>
              <a:t>Who did Pharaoh give Joseph as his wife?  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2771775"/>
            <a:ext cx="10836854" cy="3841473"/>
          </a:xfrm>
        </p:spPr>
        <p:txBody>
          <a:bodyPr>
            <a:noAutofit/>
          </a:bodyPr>
          <a:lstStyle/>
          <a:p>
            <a:r>
              <a:rPr lang="en-US" sz="4800" dirty="0" err="1" smtClean="0">
                <a:solidFill>
                  <a:schemeClr val="accent3">
                    <a:lumMod val="75000"/>
                  </a:schemeClr>
                </a:solidFill>
              </a:rPr>
              <a:t>Asenath</a:t>
            </a: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>, the daughter of </a:t>
            </a:r>
            <a:r>
              <a:rPr lang="en-US" sz="4800" dirty="0" err="1" smtClean="0">
                <a:solidFill>
                  <a:schemeClr val="accent3">
                    <a:lumMod val="75000"/>
                  </a:schemeClr>
                </a:solidFill>
              </a:rPr>
              <a:t>Potipherah</a:t>
            </a: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> priest of On.  (One of the highest families in the land.)     (Gen. 41:45)</a:t>
            </a:r>
          </a:p>
        </p:txBody>
      </p:sp>
    </p:spTree>
    <p:extLst>
      <p:ext uri="{BB962C8B-B14F-4D97-AF65-F5344CB8AC3E}">
        <p14:creationId xmlns:p14="http://schemas.microsoft.com/office/powerpoint/2010/main" val="226417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979468"/>
            <a:ext cx="10159375" cy="1969216"/>
          </a:xfrm>
        </p:spPr>
        <p:txBody>
          <a:bodyPr>
            <a:noAutofit/>
          </a:bodyPr>
          <a:lstStyle/>
          <a:p>
            <a:r>
              <a:rPr lang="en-US" dirty="0" smtClean="0"/>
              <a:t>Who was Dan’s mother? 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3246635"/>
            <a:ext cx="10836854" cy="2995138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>Bilhah, Rachel’s handmaid        (Gen. 35:25)</a:t>
            </a:r>
          </a:p>
        </p:txBody>
      </p:sp>
    </p:spTree>
    <p:extLst>
      <p:ext uri="{BB962C8B-B14F-4D97-AF65-F5344CB8AC3E}">
        <p14:creationId xmlns:p14="http://schemas.microsoft.com/office/powerpoint/2010/main" val="303703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1479479"/>
            <a:ext cx="10159375" cy="2192410"/>
          </a:xfrm>
        </p:spPr>
        <p:txBody>
          <a:bodyPr>
            <a:noAutofit/>
          </a:bodyPr>
          <a:lstStyle/>
          <a:p>
            <a:r>
              <a:rPr lang="en-US" sz="4800" dirty="0" smtClean="0"/>
              <a:t>Which two men lived so long that, together, they span the entire time from creation to the flood?  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9" y="3671889"/>
            <a:ext cx="10736840" cy="1100138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510000"/>
                </a:solidFill>
              </a:rPr>
              <a:t>Adam and Methuselah.  Adam lived to be 930, overlapping Methuselah’s life by 244 years.  Methuselah died in the same year that the Flood began.   </a:t>
            </a:r>
            <a:r>
              <a:rPr lang="en-US" sz="4000" b="1" dirty="0" smtClean="0">
                <a:solidFill>
                  <a:srgbClr val="510000"/>
                </a:solidFill>
              </a:rPr>
              <a:t> </a:t>
            </a:r>
            <a:r>
              <a:rPr lang="en-US" sz="4000" b="1" dirty="0" smtClean="0">
                <a:solidFill>
                  <a:srgbClr val="510000"/>
                </a:solidFill>
              </a:rPr>
              <a:t>(Gen. </a:t>
            </a:r>
            <a:r>
              <a:rPr lang="en-US" sz="4000" b="1" dirty="0" smtClean="0">
                <a:solidFill>
                  <a:srgbClr val="510000"/>
                </a:solidFill>
              </a:rPr>
              <a:t>5:3-29 )</a:t>
            </a:r>
            <a:endParaRPr lang="en-US" sz="4000" b="1" dirty="0" smtClean="0">
              <a:solidFill>
                <a:srgbClr val="51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588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979468"/>
            <a:ext cx="10159375" cy="2344304"/>
          </a:xfrm>
        </p:spPr>
        <p:txBody>
          <a:bodyPr>
            <a:noAutofit/>
          </a:bodyPr>
          <a:lstStyle/>
          <a:p>
            <a:r>
              <a:rPr lang="en-US" sz="4800" dirty="0" smtClean="0"/>
              <a:t>How much land did God promise to Abraham?  (What were the bounds of it?)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3541486"/>
            <a:ext cx="10836854" cy="2700287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>Everything from the Nile River to the Euphrates River.   (Gen. 15:18)</a:t>
            </a:r>
            <a:endParaRPr lang="en-US" sz="40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1425" y="-107636"/>
            <a:ext cx="9703719" cy="729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557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979467"/>
            <a:ext cx="10159375" cy="2292371"/>
          </a:xfrm>
        </p:spPr>
        <p:txBody>
          <a:bodyPr>
            <a:noAutofit/>
          </a:bodyPr>
          <a:lstStyle/>
          <a:p>
            <a:r>
              <a:rPr lang="en-US" sz="5400" dirty="0" smtClean="0"/>
              <a:t>How does Joseph treat his brothers when they come to Egypt to buy grain?  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3271838"/>
            <a:ext cx="10836854" cy="1871662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accent3">
                    <a:lumMod val="75000"/>
                  </a:schemeClr>
                </a:solidFill>
              </a:rPr>
              <a:t>He throws them in jail for three days, then says that one of them must remain while the others go to fetch Benjamin.   (Gen. 42:17-20)</a:t>
            </a:r>
          </a:p>
        </p:txBody>
      </p:sp>
    </p:spTree>
    <p:extLst>
      <p:ext uri="{BB962C8B-B14F-4D97-AF65-F5344CB8AC3E}">
        <p14:creationId xmlns:p14="http://schemas.microsoft.com/office/powerpoint/2010/main" val="2284026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979468"/>
            <a:ext cx="10159375" cy="2416876"/>
          </a:xfrm>
        </p:spPr>
        <p:txBody>
          <a:bodyPr>
            <a:noAutofit/>
          </a:bodyPr>
          <a:lstStyle/>
          <a:p>
            <a:r>
              <a:rPr lang="en-US" dirty="0" smtClean="0"/>
              <a:t>Who was Levi’s mother? 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3556001"/>
            <a:ext cx="10836854" cy="2685772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>Leah   (Gen. 35:23)</a:t>
            </a:r>
          </a:p>
        </p:txBody>
      </p:sp>
    </p:spTree>
    <p:extLst>
      <p:ext uri="{BB962C8B-B14F-4D97-AF65-F5344CB8AC3E}">
        <p14:creationId xmlns:p14="http://schemas.microsoft.com/office/powerpoint/2010/main" val="1183296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979468"/>
            <a:ext cx="10159375" cy="2329790"/>
          </a:xfrm>
        </p:spPr>
        <p:txBody>
          <a:bodyPr>
            <a:noAutofit/>
          </a:bodyPr>
          <a:lstStyle/>
          <a:p>
            <a:r>
              <a:rPr lang="en-US" dirty="0" smtClean="0"/>
              <a:t>How long did Sarah Abraham’s wife live?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3744686"/>
            <a:ext cx="10836854" cy="2497087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>127 YEARS  (Gen. 23:1)</a:t>
            </a:r>
          </a:p>
        </p:txBody>
      </p:sp>
    </p:spTree>
    <p:extLst>
      <p:ext uri="{BB962C8B-B14F-4D97-AF65-F5344CB8AC3E}">
        <p14:creationId xmlns:p14="http://schemas.microsoft.com/office/powerpoint/2010/main" val="697701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979468"/>
            <a:ext cx="10159375" cy="3035940"/>
          </a:xfrm>
        </p:spPr>
        <p:txBody>
          <a:bodyPr>
            <a:noAutofit/>
          </a:bodyPr>
          <a:lstStyle/>
          <a:p>
            <a:r>
              <a:rPr lang="en-US" dirty="0" smtClean="0"/>
              <a:t>The second time that Noah sent the dove, what did it bring back?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4015408"/>
            <a:ext cx="10836854" cy="2226365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>An olive leaf    (Gen. 8:11)</a:t>
            </a:r>
            <a:endParaRPr lang="en-US" sz="40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311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979468"/>
            <a:ext cx="10159375" cy="2563832"/>
          </a:xfrm>
        </p:spPr>
        <p:txBody>
          <a:bodyPr>
            <a:noAutofit/>
          </a:bodyPr>
          <a:lstStyle/>
          <a:p>
            <a:r>
              <a:rPr lang="en-US" dirty="0" smtClean="0"/>
              <a:t>What was Leah’s Maid’s name? 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4029075"/>
            <a:ext cx="10836854" cy="2212698"/>
          </a:xfrm>
        </p:spPr>
        <p:txBody>
          <a:bodyPr>
            <a:noAutofit/>
          </a:bodyPr>
          <a:lstStyle/>
          <a:p>
            <a:r>
              <a:rPr lang="en-US" sz="4800" dirty="0" err="1" smtClean="0">
                <a:solidFill>
                  <a:schemeClr val="accent3">
                    <a:lumMod val="75000"/>
                  </a:schemeClr>
                </a:solidFill>
              </a:rPr>
              <a:t>Zilpah</a:t>
            </a: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>  (Gen. 30:9)</a:t>
            </a:r>
          </a:p>
        </p:txBody>
      </p:sp>
    </p:spTree>
    <p:extLst>
      <p:ext uri="{BB962C8B-B14F-4D97-AF65-F5344CB8AC3E}">
        <p14:creationId xmlns:p14="http://schemas.microsoft.com/office/powerpoint/2010/main" val="2284756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979467"/>
            <a:ext cx="10680727" cy="3292496"/>
          </a:xfrm>
        </p:spPr>
        <p:txBody>
          <a:bodyPr>
            <a:noAutofit/>
          </a:bodyPr>
          <a:lstStyle/>
          <a:p>
            <a:r>
              <a:rPr lang="en-US" sz="5400" dirty="0" smtClean="0"/>
              <a:t>People began TO “CALL UPON THE NAME OF THE Lord” when this antediluvian son was born.  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4271964"/>
            <a:ext cx="10836854" cy="1685924"/>
          </a:xfrm>
        </p:spPr>
        <p:txBody>
          <a:bodyPr>
            <a:noAutofit/>
          </a:bodyPr>
          <a:lstStyle/>
          <a:p>
            <a:r>
              <a:rPr lang="en-US" sz="4800" b="1" dirty="0" err="1" smtClean="0">
                <a:solidFill>
                  <a:srgbClr val="510000"/>
                </a:solidFill>
              </a:rPr>
              <a:t>Enos</a:t>
            </a:r>
            <a:r>
              <a:rPr lang="en-US" sz="4800" b="1" dirty="0" smtClean="0">
                <a:solidFill>
                  <a:srgbClr val="510000"/>
                </a:solidFill>
              </a:rPr>
              <a:t>, Seth’s son   </a:t>
            </a:r>
            <a:r>
              <a:rPr lang="en-US" sz="4800" b="1" dirty="0" smtClean="0">
                <a:solidFill>
                  <a:srgbClr val="510000"/>
                </a:solidFill>
              </a:rPr>
              <a:t>(Gen. </a:t>
            </a:r>
            <a:r>
              <a:rPr lang="en-US" sz="4800" b="1" dirty="0" smtClean="0">
                <a:solidFill>
                  <a:srgbClr val="510000"/>
                </a:solidFill>
              </a:rPr>
              <a:t>4</a:t>
            </a:r>
            <a:r>
              <a:rPr lang="en-US" sz="4800" b="1" dirty="0" smtClean="0">
                <a:solidFill>
                  <a:srgbClr val="510000"/>
                </a:solidFill>
              </a:rPr>
              <a:t>:26)</a:t>
            </a:r>
            <a:endParaRPr lang="en-US" sz="4800" b="1" dirty="0" smtClean="0">
              <a:solidFill>
                <a:srgbClr val="51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60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979468"/>
            <a:ext cx="10159375" cy="2300762"/>
          </a:xfrm>
        </p:spPr>
        <p:txBody>
          <a:bodyPr>
            <a:noAutofit/>
          </a:bodyPr>
          <a:lstStyle/>
          <a:p>
            <a:r>
              <a:rPr lang="en-US" dirty="0" smtClean="0"/>
              <a:t>Who was Naphtali’s mother? 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3512457"/>
            <a:ext cx="10836854" cy="2729315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>Bilhah, Rachel’s handmaid        (Gen. 35:25)</a:t>
            </a:r>
          </a:p>
        </p:txBody>
      </p:sp>
    </p:spTree>
    <p:extLst>
      <p:ext uri="{BB962C8B-B14F-4D97-AF65-F5344CB8AC3E}">
        <p14:creationId xmlns:p14="http://schemas.microsoft.com/office/powerpoint/2010/main" val="3897239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979467"/>
            <a:ext cx="10159375" cy="3273219"/>
          </a:xfrm>
        </p:spPr>
        <p:txBody>
          <a:bodyPr>
            <a:noAutofit/>
          </a:bodyPr>
          <a:lstStyle/>
          <a:p>
            <a:r>
              <a:rPr lang="en-US" sz="5400" dirty="0" smtClean="0"/>
              <a:t>How many years of famine were yet to go when Joseph invited his father to move to Egypt?  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4368800"/>
            <a:ext cx="10836854" cy="2244448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>Five years.  (Gen. 45:6)</a:t>
            </a:r>
          </a:p>
        </p:txBody>
      </p:sp>
    </p:spTree>
    <p:extLst>
      <p:ext uri="{BB962C8B-B14F-4D97-AF65-F5344CB8AC3E}">
        <p14:creationId xmlns:p14="http://schemas.microsoft.com/office/powerpoint/2010/main" val="791030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979467"/>
            <a:ext cx="10159375" cy="3292495"/>
          </a:xfrm>
        </p:spPr>
        <p:txBody>
          <a:bodyPr>
            <a:noAutofit/>
          </a:bodyPr>
          <a:lstStyle/>
          <a:p>
            <a:r>
              <a:rPr lang="en-US" dirty="0" smtClean="0"/>
              <a:t>What did Rachel name her second son?  (Before it was changed by his father.)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4271963"/>
            <a:ext cx="10836854" cy="1969810"/>
          </a:xfrm>
        </p:spPr>
        <p:txBody>
          <a:bodyPr>
            <a:noAutofit/>
          </a:bodyPr>
          <a:lstStyle/>
          <a:p>
            <a:r>
              <a:rPr lang="en-US" sz="4800" dirty="0" err="1" smtClean="0">
                <a:solidFill>
                  <a:schemeClr val="accent3">
                    <a:lumMod val="75000"/>
                  </a:schemeClr>
                </a:solidFill>
              </a:rPr>
              <a:t>Benoni</a:t>
            </a: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>   (Gen. 35:18)</a:t>
            </a:r>
          </a:p>
        </p:txBody>
      </p:sp>
    </p:spTree>
    <p:extLst>
      <p:ext uri="{BB962C8B-B14F-4D97-AF65-F5344CB8AC3E}">
        <p14:creationId xmlns:p14="http://schemas.microsoft.com/office/powerpoint/2010/main" val="3679638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84222"/>
            <a:ext cx="10680727" cy="3140242"/>
          </a:xfrm>
        </p:spPr>
        <p:txBody>
          <a:bodyPr>
            <a:noAutofit/>
          </a:bodyPr>
          <a:lstStyle/>
          <a:p>
            <a:r>
              <a:rPr lang="en-US" sz="4800" dirty="0" smtClean="0"/>
              <a:t>How long did Jacob live?  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3224464"/>
            <a:ext cx="10836854" cy="3890711"/>
          </a:xfrm>
        </p:spPr>
        <p:txBody>
          <a:bodyPr>
            <a:noAutofit/>
          </a:bodyPr>
          <a:lstStyle/>
          <a:p>
            <a:r>
              <a:rPr lang="en-US" sz="4800" b="1" dirty="0" smtClean="0">
                <a:solidFill>
                  <a:srgbClr val="510000"/>
                </a:solidFill>
              </a:rPr>
              <a:t>147 years  (Gen 47:28)</a:t>
            </a:r>
            <a:endParaRPr lang="en-US" sz="4800" b="1" dirty="0" smtClean="0">
              <a:solidFill>
                <a:srgbClr val="51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089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979468"/>
            <a:ext cx="10159375" cy="2620076"/>
          </a:xfrm>
        </p:spPr>
        <p:txBody>
          <a:bodyPr>
            <a:noAutofit/>
          </a:bodyPr>
          <a:lstStyle/>
          <a:p>
            <a:r>
              <a:rPr lang="en-US" dirty="0" smtClean="0"/>
              <a:t>How much money did Joseph’s brothers get from selling him? 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3599545"/>
            <a:ext cx="10836854" cy="2642228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>Twenty pieces of silver                (Gen. 37:28)</a:t>
            </a:r>
          </a:p>
        </p:txBody>
      </p:sp>
    </p:spTree>
    <p:extLst>
      <p:ext uri="{BB962C8B-B14F-4D97-AF65-F5344CB8AC3E}">
        <p14:creationId xmlns:p14="http://schemas.microsoft.com/office/powerpoint/2010/main" val="978599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979467"/>
            <a:ext cx="10159375" cy="2649558"/>
          </a:xfrm>
        </p:spPr>
        <p:txBody>
          <a:bodyPr>
            <a:noAutofit/>
          </a:bodyPr>
          <a:lstStyle/>
          <a:p>
            <a:r>
              <a:rPr lang="en-US" sz="5400" dirty="0" smtClean="0"/>
              <a:t>Which brother is left as a hostage in Joseph’s care?  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3829050"/>
            <a:ext cx="10836854" cy="1843088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>Simeon   (Gen. 42:24)</a:t>
            </a:r>
          </a:p>
        </p:txBody>
      </p:sp>
    </p:spTree>
    <p:extLst>
      <p:ext uri="{BB962C8B-B14F-4D97-AF65-F5344CB8AC3E}">
        <p14:creationId xmlns:p14="http://schemas.microsoft.com/office/powerpoint/2010/main" val="2884354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979468"/>
            <a:ext cx="10159375" cy="3142590"/>
          </a:xfrm>
        </p:spPr>
        <p:txBody>
          <a:bodyPr>
            <a:noAutofit/>
          </a:bodyPr>
          <a:lstStyle/>
          <a:p>
            <a:r>
              <a:rPr lang="en-US" sz="4400" dirty="0" smtClean="0"/>
              <a:t>What punishment did Judah intend to inflict on Tamar, his daughter-in-law, when she was found to be pregnant without a husband?  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4122058"/>
            <a:ext cx="10836854" cy="876981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>He said “let her be burnt.”                   		(Gen. 38:24)</a:t>
            </a:r>
          </a:p>
        </p:txBody>
      </p:sp>
    </p:spTree>
    <p:extLst>
      <p:ext uri="{BB962C8B-B14F-4D97-AF65-F5344CB8AC3E}">
        <p14:creationId xmlns:p14="http://schemas.microsoft.com/office/powerpoint/2010/main" val="924687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979467"/>
            <a:ext cx="10159375" cy="3142590"/>
          </a:xfrm>
        </p:spPr>
        <p:txBody>
          <a:bodyPr>
            <a:noAutofit/>
          </a:bodyPr>
          <a:lstStyle/>
          <a:p>
            <a:r>
              <a:rPr lang="en-US" sz="4800" dirty="0" smtClean="0"/>
              <a:t>How much time passed between Joseph’s interpretation of the Baker’s dream and its fulfillment?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4252686"/>
            <a:ext cx="10836854" cy="2360562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>Three days.  (Gen. 40:1-3)</a:t>
            </a:r>
          </a:p>
        </p:txBody>
      </p:sp>
    </p:spTree>
    <p:extLst>
      <p:ext uri="{BB962C8B-B14F-4D97-AF65-F5344CB8AC3E}">
        <p14:creationId xmlns:p14="http://schemas.microsoft.com/office/powerpoint/2010/main" val="1071273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979467"/>
            <a:ext cx="10159375" cy="2054019"/>
          </a:xfrm>
        </p:spPr>
        <p:txBody>
          <a:bodyPr>
            <a:noAutofit/>
          </a:bodyPr>
          <a:lstStyle/>
          <a:p>
            <a:r>
              <a:rPr lang="en-US" sz="4400" dirty="0" smtClean="0"/>
              <a:t>What special occasion was involved in the resolution of the Butler’s and Baker’s cases?  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3135086"/>
            <a:ext cx="10836854" cy="3478162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accent3">
                    <a:lumMod val="75000"/>
                  </a:schemeClr>
                </a:solidFill>
              </a:rPr>
              <a:t>It was Pharaoh’s birthday.  At the feast the sentences were carried out.   </a:t>
            </a:r>
          </a:p>
          <a:p>
            <a:r>
              <a:rPr lang="en-US" sz="4400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n-US" sz="4400" dirty="0" smtClean="0">
                <a:solidFill>
                  <a:schemeClr val="accent3">
                    <a:lumMod val="75000"/>
                  </a:schemeClr>
                </a:solidFill>
              </a:rPr>
              <a:t>	(Gen. 40:20)</a:t>
            </a:r>
          </a:p>
        </p:txBody>
      </p:sp>
    </p:spTree>
    <p:extLst>
      <p:ext uri="{BB962C8B-B14F-4D97-AF65-F5344CB8AC3E}">
        <p14:creationId xmlns:p14="http://schemas.microsoft.com/office/powerpoint/2010/main" val="2115576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979467"/>
            <a:ext cx="10159375" cy="2576533"/>
          </a:xfrm>
        </p:spPr>
        <p:txBody>
          <a:bodyPr>
            <a:noAutofit/>
          </a:bodyPr>
          <a:lstStyle/>
          <a:p>
            <a:r>
              <a:rPr lang="en-US" dirty="0" smtClean="0"/>
              <a:t>Who was Zebulun’s mother? 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3831771"/>
            <a:ext cx="10836854" cy="2410001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>Leah   (Gen. 35:23)</a:t>
            </a:r>
          </a:p>
        </p:txBody>
      </p:sp>
    </p:spTree>
    <p:extLst>
      <p:ext uri="{BB962C8B-B14F-4D97-AF65-F5344CB8AC3E}">
        <p14:creationId xmlns:p14="http://schemas.microsoft.com/office/powerpoint/2010/main" val="172400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979468"/>
            <a:ext cx="10159375" cy="2563832"/>
          </a:xfrm>
        </p:spPr>
        <p:txBody>
          <a:bodyPr>
            <a:noAutofit/>
          </a:bodyPr>
          <a:lstStyle/>
          <a:p>
            <a:r>
              <a:rPr lang="en-US" dirty="0" smtClean="0"/>
              <a:t>What was Rachel’s Maid’s name? 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4029075"/>
            <a:ext cx="10836854" cy="2212698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>Bilhah  (Gen. 30:1-4)</a:t>
            </a:r>
          </a:p>
        </p:txBody>
      </p:sp>
    </p:spTree>
    <p:extLst>
      <p:ext uri="{BB962C8B-B14F-4D97-AF65-F5344CB8AC3E}">
        <p14:creationId xmlns:p14="http://schemas.microsoft.com/office/powerpoint/2010/main" val="4154853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979467"/>
            <a:ext cx="10159375" cy="2735283"/>
          </a:xfrm>
        </p:spPr>
        <p:txBody>
          <a:bodyPr>
            <a:noAutofit/>
          </a:bodyPr>
          <a:lstStyle/>
          <a:p>
            <a:r>
              <a:rPr lang="en-US" sz="5400" dirty="0" smtClean="0"/>
              <a:t>What name did Pharaoh give Joseph?  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3914776"/>
            <a:ext cx="10836854" cy="1396963"/>
          </a:xfrm>
        </p:spPr>
        <p:txBody>
          <a:bodyPr>
            <a:noAutofit/>
          </a:bodyPr>
          <a:lstStyle/>
          <a:p>
            <a:r>
              <a:rPr lang="en-US" sz="48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4800" dirty="0" err="1" smtClean="0">
                <a:solidFill>
                  <a:schemeClr val="accent3">
                    <a:lumMod val="75000"/>
                  </a:schemeClr>
                </a:solidFill>
              </a:rPr>
              <a:t>Zaphnathpaaneah</a:t>
            </a: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>   (Gen. 41:45)</a:t>
            </a: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>]\=</a:t>
            </a:r>
          </a:p>
        </p:txBody>
      </p:sp>
    </p:spTree>
    <p:extLst>
      <p:ext uri="{BB962C8B-B14F-4D97-AF65-F5344CB8AC3E}">
        <p14:creationId xmlns:p14="http://schemas.microsoft.com/office/powerpoint/2010/main" val="4014137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800101"/>
            <a:ext cx="10680727" cy="1957387"/>
          </a:xfrm>
        </p:spPr>
        <p:txBody>
          <a:bodyPr>
            <a:noAutofit/>
          </a:bodyPr>
          <a:lstStyle/>
          <a:p>
            <a:r>
              <a:rPr lang="en-US" sz="5400" dirty="0" smtClean="0"/>
              <a:t>How many children did Adam have?  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2757488"/>
            <a:ext cx="10836854" cy="3200401"/>
          </a:xfrm>
        </p:spPr>
        <p:txBody>
          <a:bodyPr>
            <a:noAutofit/>
          </a:bodyPr>
          <a:lstStyle/>
          <a:p>
            <a:r>
              <a:rPr lang="en-US" sz="4800" b="1" dirty="0" smtClean="0">
                <a:solidFill>
                  <a:srgbClr val="510000"/>
                </a:solidFill>
              </a:rPr>
              <a:t>At least seven.  We know about Cain, Abel, and Seth.  But he also had “sons and daughters.”  Note the plural!  (Gen</a:t>
            </a:r>
            <a:r>
              <a:rPr lang="en-US" sz="4800" b="1" dirty="0" smtClean="0">
                <a:solidFill>
                  <a:srgbClr val="510000"/>
                </a:solidFill>
              </a:rPr>
              <a:t>. </a:t>
            </a:r>
            <a:r>
              <a:rPr lang="en-US" sz="4800" b="1" dirty="0" smtClean="0">
                <a:solidFill>
                  <a:srgbClr val="510000"/>
                </a:solidFill>
              </a:rPr>
              <a:t>4:1-2, 5:3-4)</a:t>
            </a:r>
            <a:endParaRPr lang="en-US" sz="4800" b="1" dirty="0" smtClean="0">
              <a:solidFill>
                <a:srgbClr val="51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874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979468"/>
            <a:ext cx="10159375" cy="3035940"/>
          </a:xfrm>
        </p:spPr>
        <p:txBody>
          <a:bodyPr>
            <a:noAutofit/>
          </a:bodyPr>
          <a:lstStyle/>
          <a:p>
            <a:r>
              <a:rPr lang="en-US" sz="6600" dirty="0" smtClean="0"/>
              <a:t>What was the second bird that Noah sent from the ark?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4015408"/>
            <a:ext cx="10836854" cy="2226365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</a:rPr>
              <a:t>A DOVE.  (Gen. 8:8)</a:t>
            </a:r>
            <a:endParaRPr lang="en-US" sz="40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860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98" y="1614488"/>
            <a:ext cx="10680727" cy="1957387"/>
          </a:xfrm>
        </p:spPr>
        <p:txBody>
          <a:bodyPr>
            <a:noAutofit/>
          </a:bodyPr>
          <a:lstStyle/>
          <a:p>
            <a:r>
              <a:rPr lang="en-US" sz="5400" dirty="0" smtClean="0"/>
              <a:t>Isaac lied to what king by identifying Rebekah as his sister? 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3598" y="3914775"/>
            <a:ext cx="10836854" cy="3200401"/>
          </a:xfrm>
        </p:spPr>
        <p:txBody>
          <a:bodyPr>
            <a:noAutofit/>
          </a:bodyPr>
          <a:lstStyle/>
          <a:p>
            <a:r>
              <a:rPr lang="en-US" sz="4800" b="1" dirty="0" smtClean="0">
                <a:solidFill>
                  <a:srgbClr val="510000"/>
                </a:solidFill>
              </a:rPr>
              <a:t>Abimelech  (Gen</a:t>
            </a:r>
            <a:r>
              <a:rPr lang="en-US" sz="4800" b="1" dirty="0" smtClean="0">
                <a:solidFill>
                  <a:srgbClr val="510000"/>
                </a:solidFill>
              </a:rPr>
              <a:t>. </a:t>
            </a:r>
            <a:r>
              <a:rPr lang="en-US" sz="4800" b="1" dirty="0" smtClean="0">
                <a:solidFill>
                  <a:srgbClr val="510000"/>
                </a:solidFill>
              </a:rPr>
              <a:t>26:6-11)</a:t>
            </a:r>
            <a:endParaRPr lang="en-US" sz="4800" b="1" dirty="0" smtClean="0">
              <a:solidFill>
                <a:srgbClr val="51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790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1136</TotalTime>
  <Words>1297</Words>
  <Application>Microsoft Office PowerPoint</Application>
  <PresentationFormat>Widescreen</PresentationFormat>
  <Paragraphs>122</Paragraphs>
  <Slides>60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3" baseType="lpstr">
      <vt:lpstr>Arial</vt:lpstr>
      <vt:lpstr>Century Gothic</vt:lpstr>
      <vt:lpstr>Vapor Trail</vt:lpstr>
      <vt:lpstr>Genesis Quiz The Third</vt:lpstr>
      <vt:lpstr>When the “stolen” cup is found in Benjamin’s sack of grain, which brother offers to be a slave in Benjamin’s place?  </vt:lpstr>
      <vt:lpstr>Who predicted that Noah would provide comfort to the people?  </vt:lpstr>
      <vt:lpstr>Who was Issachar’s mother?  </vt:lpstr>
      <vt:lpstr>People began TO “CALL UPON THE NAME OF THE Lord” when this antediluvian son was born.  </vt:lpstr>
      <vt:lpstr>What was Rachel’s Maid’s name?  </vt:lpstr>
      <vt:lpstr>How many children did Adam have?  </vt:lpstr>
      <vt:lpstr>What was the second bird that Noah sent from the ark?</vt:lpstr>
      <vt:lpstr>Isaac lied to what king by identifying Rebekah as his sister? </vt:lpstr>
      <vt:lpstr>How many years elapsed between the Israelites’ entry into Egypt and the Exodus?  </vt:lpstr>
      <vt:lpstr>When Jacob moved his family to Egypt, How many of his descendants moved with him?  </vt:lpstr>
      <vt:lpstr>How long DID Jacob serve with Laban?  </vt:lpstr>
      <vt:lpstr>What was the very first command given to man?  </vt:lpstr>
      <vt:lpstr>Whose idea was it to throw Joseph into a pit rather than kill him?  </vt:lpstr>
      <vt:lpstr>What did God originally give to man for food?  </vt:lpstr>
      <vt:lpstr>Who was Asher’s mother?  </vt:lpstr>
      <vt:lpstr>Who was keturah?  </vt:lpstr>
      <vt:lpstr>Who was Simeon’s mother?  </vt:lpstr>
      <vt:lpstr>Joseph tells his Brothers that who sent him into Egypt?  </vt:lpstr>
      <vt:lpstr>How long did Seth live?  </vt:lpstr>
      <vt:lpstr>For what purpose does Joseph say that God sent him into Egypt?  </vt:lpstr>
      <vt:lpstr>Who was Joseph’s eldest son?  </vt:lpstr>
      <vt:lpstr>How old was Jacob when he met Pharaoh?  </vt:lpstr>
      <vt:lpstr>Who was Gad’s mother?  </vt:lpstr>
      <vt:lpstr>How do the Egyptians survive the famine under Joseph’s hand?  </vt:lpstr>
      <vt:lpstr>The first bird that Noah sent forth was what?</vt:lpstr>
      <vt:lpstr>Almost all the land in Egypt came to be held by Pharaoh through the famine.  What was the exception?  </vt:lpstr>
      <vt:lpstr>What group of people originated with Lot’s Eldest daughter?  </vt:lpstr>
      <vt:lpstr>After Pharaoh came to own the land, how did the people survive?  </vt:lpstr>
      <vt:lpstr>How were Isaac and Rebekah related?  </vt:lpstr>
      <vt:lpstr>Who was Seth’s son?</vt:lpstr>
      <vt:lpstr>How old was Joseph when he became the second ruler of Egypt?  </vt:lpstr>
      <vt:lpstr>Who was Joseph’s second son?  </vt:lpstr>
      <vt:lpstr>Did the raven that Noah sent from the ark come back?</vt:lpstr>
      <vt:lpstr>Terah, Abram’s father, died in what city on the way to canaan?</vt:lpstr>
      <vt:lpstr>Of what did Joseph accuse his brothers when they came to buy grain from Egypt?  </vt:lpstr>
      <vt:lpstr>How long was Noah’s family on the ark in total?</vt:lpstr>
      <vt:lpstr>What group of people originated with Lot’s Younger daughter?  </vt:lpstr>
      <vt:lpstr>Melchizedek was king of where?</vt:lpstr>
      <vt:lpstr>Which of Joseph’s sons was to be the greater?  </vt:lpstr>
      <vt:lpstr>Who did Pharaoh give Joseph as his wife?  </vt:lpstr>
      <vt:lpstr>Who was Dan’s mother?  </vt:lpstr>
      <vt:lpstr>Which two men lived so long that, together, they span the entire time from creation to the flood?  </vt:lpstr>
      <vt:lpstr>How much land did God promise to Abraham?  (What were the bounds of it?)</vt:lpstr>
      <vt:lpstr>How does Joseph treat his brothers when they come to Egypt to buy grain?  </vt:lpstr>
      <vt:lpstr>Who was Levi’s mother?  </vt:lpstr>
      <vt:lpstr>How long did Sarah Abraham’s wife live?</vt:lpstr>
      <vt:lpstr>The second time that Noah sent the dove, what did it bring back?</vt:lpstr>
      <vt:lpstr>What was Leah’s Maid’s name?  </vt:lpstr>
      <vt:lpstr>Who was Naphtali’s mother?  </vt:lpstr>
      <vt:lpstr>How many years of famine were yet to go when Joseph invited his father to move to Egypt?  </vt:lpstr>
      <vt:lpstr>What did Rachel name her second son?  (Before it was changed by his father.)</vt:lpstr>
      <vt:lpstr>How long did Jacob live?  </vt:lpstr>
      <vt:lpstr>How much money did Joseph’s brothers get from selling him?  </vt:lpstr>
      <vt:lpstr>Which brother is left as a hostage in Joseph’s care?  </vt:lpstr>
      <vt:lpstr>What punishment did Judah intend to inflict on Tamar, his daughter-in-law, when she was found to be pregnant without a husband?  </vt:lpstr>
      <vt:lpstr>How much time passed between Joseph’s interpretation of the Baker’s dream and its fulfillment?</vt:lpstr>
      <vt:lpstr>What special occasion was involved in the resolution of the Butler’s and Baker’s cases?  </vt:lpstr>
      <vt:lpstr>Who was Zebulun’s mother?  </vt:lpstr>
      <vt:lpstr>What name did Pharaoh give Joseph?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Genesis Quiz</dc:title>
  <dc:creator>gabby young</dc:creator>
  <cp:lastModifiedBy>gabby young</cp:lastModifiedBy>
  <cp:revision>47</cp:revision>
  <dcterms:created xsi:type="dcterms:W3CDTF">2022-06-10T22:15:53Z</dcterms:created>
  <dcterms:modified xsi:type="dcterms:W3CDTF">2022-06-25T06:01:44Z</dcterms:modified>
</cp:coreProperties>
</file>